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9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999B-B160-4CC8-8221-3638CF18719A}" type="datetimeFigureOut">
              <a:rPr lang="fr-FR" smtClean="0"/>
              <a:pPr/>
              <a:t>08/04/2011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08C32-E60B-4F7A-A64D-E21C5026DCE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999B-B160-4CC8-8221-3638CF18719A}" type="datetimeFigureOut">
              <a:rPr lang="fr-FR" smtClean="0"/>
              <a:pPr/>
              <a:t>08/04/2011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08C32-E60B-4F7A-A64D-E21C5026DCE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999B-B160-4CC8-8221-3638CF18719A}" type="datetimeFigureOut">
              <a:rPr lang="fr-FR" smtClean="0"/>
              <a:pPr/>
              <a:t>08/04/2011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08C32-E60B-4F7A-A64D-E21C5026DCE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999B-B160-4CC8-8221-3638CF18719A}" type="datetimeFigureOut">
              <a:rPr lang="fr-FR" smtClean="0"/>
              <a:pPr/>
              <a:t>08/04/2011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08C32-E60B-4F7A-A64D-E21C5026DCE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999B-B160-4CC8-8221-3638CF18719A}" type="datetimeFigureOut">
              <a:rPr lang="fr-FR" smtClean="0"/>
              <a:pPr/>
              <a:t>08/04/2011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08C32-E60B-4F7A-A64D-E21C5026DCE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999B-B160-4CC8-8221-3638CF18719A}" type="datetimeFigureOut">
              <a:rPr lang="fr-FR" smtClean="0"/>
              <a:pPr/>
              <a:t>08/04/2011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08C32-E60B-4F7A-A64D-E21C5026DCE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999B-B160-4CC8-8221-3638CF18719A}" type="datetimeFigureOut">
              <a:rPr lang="fr-FR" smtClean="0"/>
              <a:pPr/>
              <a:t>08/04/2011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08C32-E60B-4F7A-A64D-E21C5026DCE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999B-B160-4CC8-8221-3638CF18719A}" type="datetimeFigureOut">
              <a:rPr lang="fr-FR" smtClean="0"/>
              <a:pPr/>
              <a:t>08/04/2011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08C32-E60B-4F7A-A64D-E21C5026DCE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999B-B160-4CC8-8221-3638CF18719A}" type="datetimeFigureOut">
              <a:rPr lang="fr-FR" smtClean="0"/>
              <a:pPr/>
              <a:t>08/04/2011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08C32-E60B-4F7A-A64D-E21C5026DCE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999B-B160-4CC8-8221-3638CF18719A}" type="datetimeFigureOut">
              <a:rPr lang="fr-FR" smtClean="0"/>
              <a:pPr/>
              <a:t>08/04/2011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08C32-E60B-4F7A-A64D-E21C5026DCE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999B-B160-4CC8-8221-3638CF18719A}" type="datetimeFigureOut">
              <a:rPr lang="fr-FR" smtClean="0"/>
              <a:pPr/>
              <a:t>08/04/2011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5908C32-E60B-4F7A-A64D-E21C5026DCE4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09999B-B160-4CC8-8221-3638CF18719A}" type="datetimeFigureOut">
              <a:rPr lang="fr-FR" smtClean="0"/>
              <a:pPr/>
              <a:t>08/04/2011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908C32-E60B-4F7A-A64D-E21C5026DCE4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851648" cy="576064"/>
          </a:xfrm>
        </p:spPr>
        <p:txBody>
          <a:bodyPr>
            <a:normAutofit/>
          </a:bodyPr>
          <a:lstStyle/>
          <a:p>
            <a:pPr algn="ctr"/>
            <a:r>
              <a:rPr lang="fr-FR" sz="2800" i="1" dirty="0" smtClean="0">
                <a:solidFill>
                  <a:schemeClr val="tx1"/>
                </a:solidFill>
                <a:latin typeface="+mn-lt"/>
              </a:rPr>
              <a:t>Le </a:t>
            </a:r>
            <a:r>
              <a:rPr lang="fr-FR" sz="2400" i="1" dirty="0" smtClean="0">
                <a:solidFill>
                  <a:schemeClr val="tx1"/>
                </a:solidFill>
                <a:latin typeface="+mn-lt"/>
              </a:rPr>
              <a:t>Passé</a:t>
            </a:r>
            <a:r>
              <a:rPr lang="fr-FR" sz="2800" i="1" dirty="0" smtClean="0">
                <a:solidFill>
                  <a:schemeClr val="tx1"/>
                </a:solidFill>
                <a:latin typeface="+mn-lt"/>
              </a:rPr>
              <a:t> Composé</a:t>
            </a:r>
            <a:endParaRPr lang="fr-FR" sz="2800" i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H="1">
            <a:off x="4067944" y="4149080"/>
            <a:ext cx="4680520" cy="1752600"/>
          </a:xfrm>
        </p:spPr>
        <p:txBody>
          <a:bodyPr/>
          <a:lstStyle/>
          <a:p>
            <a:pPr algn="ctr"/>
            <a:r>
              <a:rPr lang="fr-CA" dirty="0" smtClean="0"/>
              <a:t>Leçon : Le passé composé</a:t>
            </a:r>
          </a:p>
          <a:p>
            <a:pPr algn="ctr"/>
            <a:r>
              <a:rPr lang="fr-CA" dirty="0" smtClean="0"/>
              <a:t>Thème : Le Canadien de Montréal</a:t>
            </a:r>
          </a:p>
          <a:p>
            <a:pPr algn="l"/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285750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ular Callout 5"/>
          <p:cNvSpPr/>
          <p:nvPr/>
        </p:nvSpPr>
        <p:spPr>
          <a:xfrm>
            <a:off x="4211960" y="1988840"/>
            <a:ext cx="4176464" cy="1368152"/>
          </a:xfrm>
          <a:prstGeom prst="wedgeRoundRectCallout">
            <a:avLst>
              <a:gd name="adj1" fmla="val -100638"/>
              <a:gd name="adj2" fmla="val -7625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4499992" y="2276872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b="1" dirty="0" smtClean="0">
                <a:latin typeface="+mj-lt"/>
              </a:rPr>
              <a:t>Attachez vos tuques mes amis, c’est le passé composé</a:t>
            </a:r>
            <a:r>
              <a:rPr lang="fr-CA" b="1" dirty="0" smtClean="0">
                <a:latin typeface="+mj-lt"/>
              </a:rPr>
              <a:t>!  </a:t>
            </a:r>
            <a:endParaRPr lang="fr-CA" b="1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5445224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i="1" dirty="0" smtClean="0"/>
              <a:t>Maurice Richard a mérité le surnom, Le Rocket</a:t>
            </a:r>
            <a:endParaRPr lang="fr-C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980728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400" b="1" dirty="0" smtClean="0"/>
              <a:t>Le passé composé, qu’est-ce que c’est?</a:t>
            </a:r>
            <a:endParaRPr lang="fr-CA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2736304" cy="4159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3491880" y="2204864"/>
            <a:ext cx="5040560" cy="2016224"/>
          </a:xfrm>
          <a:prstGeom prst="wedgeRoundRectCallout">
            <a:avLst>
              <a:gd name="adj1" fmla="val -76651"/>
              <a:gd name="adj2" fmla="val -37972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" name="TextBox 5"/>
          <p:cNvSpPr txBox="1"/>
          <p:nvPr/>
        </p:nvSpPr>
        <p:spPr>
          <a:xfrm>
            <a:off x="3995936" y="2708920"/>
            <a:ext cx="42484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/>
              <a:t>C’est un temps du passé qui exprime une action qui a commencé et terminé. </a:t>
            </a:r>
            <a:endParaRPr lang="fr-CA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5934671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i="1" dirty="0" smtClean="0"/>
              <a:t>Guy Lafleur se fait remarquer durant sa première saison en marquant 64 points</a:t>
            </a:r>
            <a:endParaRPr lang="fr-CA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908720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400" b="1" dirty="0" smtClean="0"/>
              <a:t>Le passé composé, comment se forme-t-il?</a:t>
            </a:r>
            <a:endParaRPr lang="fr-CA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2664296" cy="456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3347864" y="1484784"/>
            <a:ext cx="5400600" cy="1584176"/>
          </a:xfrm>
          <a:prstGeom prst="wedgeRoundRectCallout">
            <a:avLst>
              <a:gd name="adj1" fmla="val -69022"/>
              <a:gd name="adj2" fmla="val 15222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CA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3888" y="1700808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Le passé composé se forme en trois simples étapes. D’abord tu prends le sujet, tu y ajoutes l’auxiliaire </a:t>
            </a:r>
            <a:r>
              <a:rPr lang="fr-CA" i="1" dirty="0" smtClean="0"/>
              <a:t>avoir</a:t>
            </a:r>
            <a:r>
              <a:rPr lang="fr-CA" dirty="0" smtClean="0"/>
              <a:t>  ou </a:t>
            </a:r>
            <a:r>
              <a:rPr lang="fr-CA" i="1" dirty="0" smtClean="0"/>
              <a:t>être</a:t>
            </a:r>
            <a:r>
              <a:rPr lang="fr-CA" dirty="0" smtClean="0"/>
              <a:t> qui convient, et enfin tu mets le participe passé de ton choix. </a:t>
            </a:r>
            <a:endParaRPr lang="fr-CA" dirty="0"/>
          </a:p>
        </p:txBody>
      </p:sp>
      <p:sp>
        <p:nvSpPr>
          <p:cNvPr id="6" name="TextBox 5"/>
          <p:cNvSpPr txBox="1"/>
          <p:nvPr/>
        </p:nvSpPr>
        <p:spPr>
          <a:xfrm>
            <a:off x="3059832" y="3284984"/>
            <a:ext cx="608416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000" b="1" u="sng" dirty="0" smtClean="0"/>
              <a:t>Exemple</a:t>
            </a:r>
          </a:p>
          <a:p>
            <a:endParaRPr lang="fr-CA" dirty="0"/>
          </a:p>
          <a:p>
            <a:r>
              <a:rPr lang="fr-CA" b="1" i="1" u="sng" dirty="0" smtClean="0"/>
              <a:t>Sujet</a:t>
            </a:r>
            <a:r>
              <a:rPr lang="fr-CA" b="1" i="1" dirty="0" smtClean="0"/>
              <a:t>		       </a:t>
            </a:r>
            <a:r>
              <a:rPr lang="fr-CA" b="1" i="1" u="sng" dirty="0" smtClean="0"/>
              <a:t>Auxiliaire</a:t>
            </a:r>
            <a:r>
              <a:rPr lang="fr-CA" b="1" i="1" dirty="0" smtClean="0"/>
              <a:t>	         </a:t>
            </a:r>
            <a:r>
              <a:rPr lang="fr-CA" b="1" i="1" u="sng" dirty="0" smtClean="0"/>
              <a:t>Participe passé </a:t>
            </a:r>
          </a:p>
          <a:p>
            <a:r>
              <a:rPr lang="fr-CA" dirty="0" smtClean="0"/>
              <a:t>J’		             ai		               joué (-er)</a:t>
            </a:r>
          </a:p>
          <a:p>
            <a:r>
              <a:rPr lang="fr-CA" dirty="0" smtClean="0"/>
              <a:t>Tu		             as	               choisi (-</a:t>
            </a:r>
            <a:r>
              <a:rPr lang="fr-CA" dirty="0" err="1" smtClean="0"/>
              <a:t>ir</a:t>
            </a:r>
            <a:r>
              <a:rPr lang="fr-CA" dirty="0" smtClean="0"/>
              <a:t>) Il/Elle		              a		               répondu (-</a:t>
            </a:r>
            <a:r>
              <a:rPr lang="fr-CA" dirty="0" err="1" smtClean="0"/>
              <a:t>re</a:t>
            </a:r>
            <a:r>
              <a:rPr lang="fr-CA" dirty="0" smtClean="0"/>
              <a:t>)</a:t>
            </a:r>
          </a:p>
          <a:p>
            <a:r>
              <a:rPr lang="fr-CA" dirty="0" smtClean="0"/>
              <a:t>Nous 		          avons	               noté (-er</a:t>
            </a:r>
            <a:r>
              <a:rPr lang="en-CA" dirty="0" smtClean="0"/>
              <a:t>)</a:t>
            </a:r>
            <a:endParaRPr lang="fr-CA" dirty="0" smtClean="0"/>
          </a:p>
          <a:p>
            <a:r>
              <a:rPr lang="fr-CA" dirty="0" smtClean="0"/>
              <a:t>Vous                                   avez	               fini (-</a:t>
            </a:r>
            <a:r>
              <a:rPr lang="fr-CA" dirty="0" err="1" smtClean="0"/>
              <a:t>ir</a:t>
            </a:r>
            <a:r>
              <a:rPr lang="fr-CA" dirty="0" smtClean="0"/>
              <a:t>)</a:t>
            </a:r>
          </a:p>
          <a:p>
            <a:r>
              <a:rPr lang="fr-CA" dirty="0" smtClean="0"/>
              <a:t>Ils/Elles                               ont	               attendu (-</a:t>
            </a:r>
            <a:r>
              <a:rPr lang="fr-CA" dirty="0" err="1" smtClean="0"/>
              <a:t>re</a:t>
            </a:r>
            <a:r>
              <a:rPr lang="fr-CA" dirty="0" smtClean="0"/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6211669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i="1" dirty="0" err="1" smtClean="0"/>
              <a:t>Maxim</a:t>
            </a:r>
            <a:r>
              <a:rPr lang="fr-CA" sz="1600" i="1" dirty="0" smtClean="0"/>
              <a:t> Lapierre a joint le Canadien en 2005</a:t>
            </a:r>
            <a:endParaRPr lang="fr-CA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412776"/>
            <a:ext cx="266700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467544" y="980728"/>
            <a:ext cx="5400600" cy="936104"/>
          </a:xfrm>
          <a:prstGeom prst="wedgeRoundRectCallout">
            <a:avLst>
              <a:gd name="adj1" fmla="val 75286"/>
              <a:gd name="adj2" fmla="val 87597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" name="TextBox 4"/>
          <p:cNvSpPr txBox="1"/>
          <p:nvPr/>
        </p:nvSpPr>
        <p:spPr>
          <a:xfrm>
            <a:off x="755576" y="1124744"/>
            <a:ext cx="4824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/>
              <a:t>Est-ce que je peux avoir quelques exemples avec </a:t>
            </a:r>
            <a:r>
              <a:rPr lang="fr-CA" sz="2000" b="1" i="1" dirty="0" smtClean="0"/>
              <a:t>avoir</a:t>
            </a:r>
            <a:r>
              <a:rPr lang="fr-CA" sz="2000" dirty="0" smtClean="0"/>
              <a:t>, s’il te plaît?</a:t>
            </a:r>
            <a:endParaRPr lang="fr-CA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2348880"/>
            <a:ext cx="5616624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u="sng" dirty="0" smtClean="0"/>
              <a:t>J’ai arrêté </a:t>
            </a:r>
            <a:r>
              <a:rPr lang="fr-CA" dirty="0" smtClean="0"/>
              <a:t>toutes les rondelles qui volaient vers le filet.</a:t>
            </a:r>
          </a:p>
          <a:p>
            <a:endParaRPr lang="fr-CA" dirty="0" smtClean="0"/>
          </a:p>
          <a:p>
            <a:r>
              <a:rPr lang="fr-CA" u="sng" dirty="0" smtClean="0"/>
              <a:t>Tu as marqué </a:t>
            </a:r>
            <a:r>
              <a:rPr lang="fr-CA" dirty="0" smtClean="0"/>
              <a:t>deux buts en deuxième période.</a:t>
            </a:r>
          </a:p>
          <a:p>
            <a:endParaRPr lang="fr-CA" dirty="0" smtClean="0"/>
          </a:p>
          <a:p>
            <a:r>
              <a:rPr lang="fr-CA" u="sng" dirty="0" smtClean="0"/>
              <a:t>Il a enlevé </a:t>
            </a:r>
            <a:r>
              <a:rPr lang="fr-CA" dirty="0" smtClean="0"/>
              <a:t>sa casque avant d’entrer dans le vestiaire.</a:t>
            </a:r>
          </a:p>
          <a:p>
            <a:endParaRPr lang="fr-CA" dirty="0" smtClean="0"/>
          </a:p>
          <a:p>
            <a:r>
              <a:rPr lang="fr-CA" u="sng" dirty="0" smtClean="0"/>
              <a:t>Elle a acheté</a:t>
            </a:r>
            <a:r>
              <a:rPr lang="fr-CA" dirty="0" smtClean="0"/>
              <a:t> quatre billets à la billetterie.</a:t>
            </a:r>
          </a:p>
          <a:p>
            <a:endParaRPr lang="fr-CA" dirty="0" smtClean="0"/>
          </a:p>
          <a:p>
            <a:r>
              <a:rPr lang="fr-CA" u="sng" dirty="0" smtClean="0"/>
              <a:t>Nous avons remporté </a:t>
            </a:r>
            <a:r>
              <a:rPr lang="fr-CA" dirty="0" smtClean="0"/>
              <a:t>le match contre Ottawa.</a:t>
            </a:r>
          </a:p>
          <a:p>
            <a:endParaRPr lang="fr-CA" dirty="0" smtClean="0"/>
          </a:p>
          <a:p>
            <a:r>
              <a:rPr lang="fr-CA" u="sng" dirty="0" smtClean="0"/>
              <a:t>Vous avez balayé</a:t>
            </a:r>
            <a:r>
              <a:rPr lang="fr-CA" dirty="0" smtClean="0"/>
              <a:t> cette équipe-là!</a:t>
            </a:r>
          </a:p>
          <a:p>
            <a:endParaRPr lang="fr-CA" dirty="0" smtClean="0"/>
          </a:p>
          <a:p>
            <a:r>
              <a:rPr lang="fr-CA" u="sng" dirty="0" smtClean="0"/>
              <a:t>Ils ont battu</a:t>
            </a:r>
            <a:r>
              <a:rPr lang="fr-CA" dirty="0" smtClean="0"/>
              <a:t> fort durant la mise en jeu pour prendre     </a:t>
            </a:r>
          </a:p>
          <a:p>
            <a:r>
              <a:rPr lang="fr-CA" dirty="0" smtClean="0"/>
              <a:t>     possession de la rondelle.</a:t>
            </a:r>
          </a:p>
          <a:p>
            <a:endParaRPr lang="fr-CA" dirty="0" smtClean="0"/>
          </a:p>
          <a:p>
            <a:r>
              <a:rPr lang="fr-CA" u="sng" dirty="0" smtClean="0"/>
              <a:t>Elles ont parié</a:t>
            </a:r>
            <a:r>
              <a:rPr lang="fr-CA" dirty="0" smtClean="0"/>
              <a:t> $50 sur ce match.</a:t>
            </a:r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endParaRPr lang="fr-CA" dirty="0"/>
          </a:p>
        </p:txBody>
      </p:sp>
      <p:sp>
        <p:nvSpPr>
          <p:cNvPr id="7" name="TextBox 6"/>
          <p:cNvSpPr txBox="1"/>
          <p:nvPr/>
        </p:nvSpPr>
        <p:spPr>
          <a:xfrm>
            <a:off x="6228184" y="5733256"/>
            <a:ext cx="2915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i="1" dirty="0" smtClean="0"/>
              <a:t>De quelle province Carey Price, est-il originaire?</a:t>
            </a:r>
            <a:endParaRPr lang="fr-CA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908720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 smtClean="0"/>
              <a:t>Comment </a:t>
            </a:r>
            <a:r>
              <a:rPr lang="fr-CA" sz="2400" b="1" dirty="0" smtClean="0"/>
              <a:t>ça fonctionne avec l’auxiliaire </a:t>
            </a:r>
            <a:r>
              <a:rPr lang="fr-CA" sz="2400" b="1" i="1" dirty="0" smtClean="0"/>
              <a:t>être?</a:t>
            </a:r>
            <a:endParaRPr lang="fr-CA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484784"/>
            <a:ext cx="770485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Quand tu utilises le verbe </a:t>
            </a:r>
            <a:r>
              <a:rPr lang="fr-CA" b="1" i="1" dirty="0" smtClean="0"/>
              <a:t>être</a:t>
            </a:r>
            <a:r>
              <a:rPr lang="fr-CA" dirty="0" smtClean="0"/>
              <a:t> comme auxiliaire, tu suis le même principe qu’avec </a:t>
            </a:r>
            <a:r>
              <a:rPr lang="fr-CA" b="1" i="1" dirty="0" smtClean="0"/>
              <a:t>avoir</a:t>
            </a:r>
            <a:r>
              <a:rPr lang="fr-CA" dirty="0" smtClean="0"/>
              <a:t>, sauf que tu dois ajouter des lettres supplémentaires pour accorder le participe passé</a:t>
            </a:r>
          </a:p>
          <a:p>
            <a:endParaRPr lang="fr-CA" dirty="0" smtClean="0"/>
          </a:p>
          <a:p>
            <a:pPr algn="ctr"/>
            <a:r>
              <a:rPr lang="fr-CA" b="1" dirty="0" smtClean="0"/>
              <a:t>ALLER – TO GO </a:t>
            </a:r>
          </a:p>
          <a:p>
            <a:r>
              <a:rPr lang="fr-CA" dirty="0" smtClean="0"/>
              <a:t>		Je suis allé		Nous sommes allé</a:t>
            </a:r>
            <a:r>
              <a:rPr lang="fr-CA" u="sng" dirty="0" smtClean="0"/>
              <a:t>s</a:t>
            </a:r>
          </a:p>
          <a:p>
            <a:r>
              <a:rPr lang="fr-CA" dirty="0" smtClean="0"/>
              <a:t>		Tu es allé			Vous êtes allé</a:t>
            </a:r>
            <a:r>
              <a:rPr lang="fr-CA" u="sng" dirty="0" smtClean="0"/>
              <a:t>s</a:t>
            </a:r>
          </a:p>
          <a:p>
            <a:r>
              <a:rPr lang="fr-CA" dirty="0" smtClean="0"/>
              <a:t>		Il est allé			Ils sont allé</a:t>
            </a:r>
            <a:r>
              <a:rPr lang="fr-CA" u="sng" dirty="0" smtClean="0"/>
              <a:t>s</a:t>
            </a:r>
          </a:p>
          <a:p>
            <a:r>
              <a:rPr lang="fr-CA" dirty="0" smtClean="0"/>
              <a:t>		Elle est allé</a:t>
            </a:r>
            <a:r>
              <a:rPr lang="fr-CA" u="sng" dirty="0" smtClean="0"/>
              <a:t>e</a:t>
            </a:r>
            <a:r>
              <a:rPr lang="fr-CA" dirty="0" smtClean="0"/>
              <a:t>		Elles sont allé</a:t>
            </a:r>
            <a:r>
              <a:rPr lang="fr-CA" u="sng" dirty="0" smtClean="0"/>
              <a:t>es</a:t>
            </a:r>
          </a:p>
          <a:p>
            <a:endParaRPr lang="fr-CA" dirty="0" smtClean="0"/>
          </a:p>
          <a:p>
            <a:r>
              <a:rPr lang="fr-CA" dirty="0" smtClean="0"/>
              <a:t>Je </a:t>
            </a:r>
            <a:r>
              <a:rPr lang="fr-CA" u="sng" dirty="0" smtClean="0"/>
              <a:t>suis sorti</a:t>
            </a:r>
            <a:r>
              <a:rPr lang="fr-CA" dirty="0" smtClean="0"/>
              <a:t> du banc des punitions après cinq minutes.</a:t>
            </a:r>
          </a:p>
          <a:p>
            <a:r>
              <a:rPr lang="fr-CA" dirty="0" smtClean="0"/>
              <a:t>Tu </a:t>
            </a:r>
            <a:r>
              <a:rPr lang="fr-CA" u="sng" dirty="0" smtClean="0"/>
              <a:t>es arrivé</a:t>
            </a:r>
            <a:r>
              <a:rPr lang="fr-CA" dirty="0" smtClean="0"/>
              <a:t> au colisée une heure avant la mise en jeu.</a:t>
            </a:r>
          </a:p>
          <a:p>
            <a:r>
              <a:rPr lang="fr-CA" dirty="0" smtClean="0"/>
              <a:t>Maurice Richard </a:t>
            </a:r>
            <a:r>
              <a:rPr lang="fr-CA" u="sng" dirty="0" smtClean="0"/>
              <a:t>est devenu</a:t>
            </a:r>
            <a:r>
              <a:rPr lang="fr-CA" dirty="0" smtClean="0"/>
              <a:t> une légende dans l’histoire du Canadien.</a:t>
            </a:r>
          </a:p>
          <a:p>
            <a:r>
              <a:rPr lang="fr-CA" dirty="0" smtClean="0"/>
              <a:t>Elle </a:t>
            </a:r>
            <a:r>
              <a:rPr lang="fr-CA" u="sng" dirty="0" smtClean="0"/>
              <a:t>est venue</a:t>
            </a:r>
            <a:r>
              <a:rPr lang="fr-CA" dirty="0" smtClean="0"/>
              <a:t> soutenir le Canadien, c’est son équipe préférée.</a:t>
            </a:r>
          </a:p>
          <a:p>
            <a:r>
              <a:rPr lang="fr-CA" dirty="0" smtClean="0"/>
              <a:t>Nous </a:t>
            </a:r>
            <a:r>
              <a:rPr lang="fr-CA" u="sng" dirty="0" smtClean="0"/>
              <a:t>sommes restés</a:t>
            </a:r>
            <a:r>
              <a:rPr lang="fr-CA" dirty="0" smtClean="0"/>
              <a:t> pour voir les deux prolongations.</a:t>
            </a:r>
          </a:p>
          <a:p>
            <a:r>
              <a:rPr lang="fr-CA" dirty="0" smtClean="0"/>
              <a:t>Vous </a:t>
            </a:r>
            <a:r>
              <a:rPr lang="fr-CA" u="sng" dirty="0" smtClean="0"/>
              <a:t>êtes revenus</a:t>
            </a:r>
            <a:r>
              <a:rPr lang="fr-CA" dirty="0" smtClean="0"/>
              <a:t> juste à temps! La fusillade va bientôt commencer!</a:t>
            </a:r>
          </a:p>
          <a:p>
            <a:r>
              <a:rPr lang="fr-CA" dirty="0" smtClean="0"/>
              <a:t>Ils </a:t>
            </a:r>
            <a:r>
              <a:rPr lang="fr-CA" u="sng" dirty="0" smtClean="0"/>
              <a:t>sont tombés</a:t>
            </a:r>
            <a:r>
              <a:rPr lang="fr-CA" dirty="0" smtClean="0"/>
              <a:t> et leurs bâtons </a:t>
            </a:r>
            <a:r>
              <a:rPr lang="fr-CA" u="sng" dirty="0" smtClean="0"/>
              <a:t>sont partis</a:t>
            </a:r>
            <a:r>
              <a:rPr lang="fr-CA" dirty="0" smtClean="0"/>
              <a:t> à travers la ligne bleue.</a:t>
            </a:r>
          </a:p>
          <a:p>
            <a:r>
              <a:rPr lang="fr-CA" dirty="0" smtClean="0"/>
              <a:t>Elles </a:t>
            </a:r>
            <a:r>
              <a:rPr lang="fr-CA" u="sng" dirty="0" smtClean="0"/>
              <a:t>sont descendues</a:t>
            </a:r>
            <a:r>
              <a:rPr lang="fr-CA" dirty="0" smtClean="0"/>
              <a:t> jusqu’au dernier gradin, juste derrière la vitrine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196752"/>
            <a:ext cx="2736303" cy="3971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860032" y="5229200"/>
            <a:ext cx="4283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i="1" dirty="0" smtClean="0"/>
              <a:t>Quand le Canadien a repêché Jean </a:t>
            </a:r>
            <a:r>
              <a:rPr lang="fr-CA" sz="1600" i="1" dirty="0" err="1" smtClean="0"/>
              <a:t>Béliveau</a:t>
            </a:r>
            <a:r>
              <a:rPr lang="fr-CA" sz="1600" i="1" dirty="0" smtClean="0"/>
              <a:t>, «Le Gros </a:t>
            </a:r>
            <a:r>
              <a:rPr lang="fr-CA" sz="1600" i="1" dirty="0" err="1" smtClean="0"/>
              <a:t>Bil</a:t>
            </a:r>
            <a:r>
              <a:rPr lang="fr-CA" sz="1600" i="1" dirty="0" smtClean="0"/>
              <a:t>», en 1953,  il a signé un contrat de cinq ans de $105,000</a:t>
            </a:r>
            <a:endParaRPr lang="fr-CA" sz="16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980728"/>
            <a:ext cx="52565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400" b="1" dirty="0" smtClean="0"/>
              <a:t>Les verbes qui prennent l’auxiliaire </a:t>
            </a:r>
            <a:r>
              <a:rPr lang="fr-CA" sz="2400" b="1" i="1" dirty="0" smtClean="0"/>
              <a:t>être</a:t>
            </a:r>
            <a:r>
              <a:rPr lang="fr-CA" sz="2400" b="1" dirty="0" smtClean="0"/>
              <a:t> au passé composé</a:t>
            </a:r>
          </a:p>
          <a:p>
            <a:pPr algn="ctr"/>
            <a:endParaRPr lang="en-CA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115616" y="2060848"/>
            <a:ext cx="388843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/>
              <a:t>Descendre		Devenir</a:t>
            </a:r>
          </a:p>
          <a:p>
            <a:r>
              <a:rPr lang="fr-CA" sz="2000" dirty="0" smtClean="0"/>
              <a:t>Revenir			Entrer</a:t>
            </a:r>
          </a:p>
          <a:p>
            <a:r>
              <a:rPr lang="fr-CA" sz="2000" dirty="0" smtClean="0"/>
              <a:t>Monter			Rentrer</a:t>
            </a:r>
          </a:p>
          <a:p>
            <a:r>
              <a:rPr lang="fr-CA" sz="2000" dirty="0" smtClean="0"/>
              <a:t>Retourner		Tomber</a:t>
            </a:r>
          </a:p>
          <a:p>
            <a:r>
              <a:rPr lang="fr-CA" sz="2000" dirty="0" smtClean="0"/>
              <a:t>Sortir			Rester</a:t>
            </a:r>
          </a:p>
          <a:p>
            <a:r>
              <a:rPr lang="fr-CA" sz="2000" dirty="0" smtClean="0"/>
              <a:t>Venir			Aller</a:t>
            </a:r>
          </a:p>
          <a:p>
            <a:r>
              <a:rPr lang="fr-CA" sz="2000" dirty="0" smtClean="0"/>
              <a:t>Arriver			Mourir</a:t>
            </a:r>
          </a:p>
          <a:p>
            <a:r>
              <a:rPr lang="fr-CA" sz="2000" dirty="0" smtClean="0"/>
              <a:t>Naître			Partir</a:t>
            </a:r>
          </a:p>
          <a:p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772816"/>
            <a:ext cx="878497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J</a:t>
            </a:r>
            <a:r>
              <a:rPr lang="fr-CA" sz="2000" dirty="0" smtClean="0"/>
              <a:t>’ </a:t>
            </a:r>
            <a:r>
              <a:rPr lang="fr-CA" sz="2000" dirty="0" smtClean="0"/>
              <a:t>______________ </a:t>
            </a:r>
            <a:r>
              <a:rPr lang="fr-CA" sz="2000" dirty="0" smtClean="0"/>
              <a:t>mon vieux chandail du Canadien, il était trop petit. (vendre)</a:t>
            </a:r>
          </a:p>
          <a:p>
            <a:r>
              <a:rPr lang="fr-CA" sz="2000" smtClean="0"/>
              <a:t>Tu </a:t>
            </a:r>
            <a:r>
              <a:rPr lang="fr-CA" sz="2000" smtClean="0"/>
              <a:t>_______________________ </a:t>
            </a:r>
            <a:r>
              <a:rPr lang="fr-CA" sz="2000" dirty="0" smtClean="0"/>
              <a:t>le match hier soir. (regarder) </a:t>
            </a:r>
          </a:p>
          <a:p>
            <a:r>
              <a:rPr lang="fr-CA" sz="2000" dirty="0" smtClean="0"/>
              <a:t>Les Rangers de New York </a:t>
            </a:r>
            <a:r>
              <a:rPr lang="fr-CA" sz="2000" dirty="0" smtClean="0"/>
              <a:t>_____________ </a:t>
            </a:r>
            <a:r>
              <a:rPr lang="fr-CA" sz="2000" dirty="0" smtClean="0"/>
              <a:t>contre les </a:t>
            </a:r>
            <a:r>
              <a:rPr lang="fr-CA" sz="2000" dirty="0" err="1" smtClean="0"/>
              <a:t>Bruins</a:t>
            </a:r>
            <a:r>
              <a:rPr lang="fr-CA" sz="2000" dirty="0" smtClean="0"/>
              <a:t> de Boston. (perdre)</a:t>
            </a:r>
          </a:p>
          <a:p>
            <a:r>
              <a:rPr lang="fr-CA" sz="2000" dirty="0" smtClean="0"/>
              <a:t>Patrick Roy </a:t>
            </a:r>
            <a:r>
              <a:rPr lang="fr-CA" sz="2000" dirty="0" smtClean="0"/>
              <a:t>_________________ </a:t>
            </a:r>
            <a:r>
              <a:rPr lang="fr-CA" sz="2000" dirty="0" smtClean="0"/>
              <a:t>le filet du Canadien pendant 11 ans. (défendre)</a:t>
            </a:r>
          </a:p>
          <a:p>
            <a:r>
              <a:rPr lang="fr-CA" sz="2000" dirty="0" smtClean="0"/>
              <a:t>Elle </a:t>
            </a:r>
            <a:r>
              <a:rPr lang="fr-CA" sz="2000" dirty="0" smtClean="0"/>
              <a:t>_________________________ </a:t>
            </a:r>
            <a:r>
              <a:rPr lang="fr-CA" sz="2000" dirty="0" smtClean="0"/>
              <a:t>une grande amatrice du Canadien quand elle </a:t>
            </a:r>
          </a:p>
          <a:p>
            <a:r>
              <a:rPr lang="fr-CA" sz="2000" dirty="0" smtClean="0"/>
              <a:t>       vivait à Montréal. (devenir)</a:t>
            </a:r>
          </a:p>
          <a:p>
            <a:r>
              <a:rPr lang="fr-CA" sz="2000" dirty="0" smtClean="0"/>
              <a:t>Nous </a:t>
            </a:r>
            <a:r>
              <a:rPr lang="fr-CA" sz="2000" dirty="0" smtClean="0"/>
              <a:t>___________________________ </a:t>
            </a:r>
            <a:r>
              <a:rPr lang="fr-CA" sz="2000" dirty="0" smtClean="0"/>
              <a:t>d’éteindre la télé après seulement deux      </a:t>
            </a:r>
          </a:p>
          <a:p>
            <a:r>
              <a:rPr lang="fr-CA" sz="2000" dirty="0" smtClean="0"/>
              <a:t>       périodes parce que notre équipe favorite allait perdre. (choisir)</a:t>
            </a:r>
          </a:p>
          <a:p>
            <a:r>
              <a:rPr lang="fr-CA" sz="2000" dirty="0" smtClean="0"/>
              <a:t>Est-ce que vous </a:t>
            </a:r>
            <a:r>
              <a:rPr lang="fr-CA" sz="2000" dirty="0" smtClean="0"/>
              <a:t>_________________ </a:t>
            </a:r>
            <a:r>
              <a:rPr lang="fr-CA" sz="2000" dirty="0" smtClean="0"/>
              <a:t>à l’idée d’inscrire vos enfants dans un club  </a:t>
            </a:r>
          </a:p>
          <a:p>
            <a:r>
              <a:rPr lang="fr-CA" sz="2000" dirty="0" smtClean="0"/>
              <a:t>       de hockey junior, ou peut-être des leçons de patinage? (réfléchir)</a:t>
            </a:r>
          </a:p>
          <a:p>
            <a:r>
              <a:rPr lang="fr-CA" sz="2000" dirty="0" smtClean="0"/>
              <a:t>Ils </a:t>
            </a:r>
            <a:r>
              <a:rPr lang="fr-CA" sz="2000" dirty="0" smtClean="0"/>
              <a:t>_________________________ </a:t>
            </a:r>
            <a:r>
              <a:rPr lang="fr-CA" sz="2000" dirty="0" smtClean="0"/>
              <a:t>dans le vestiaire, ils sortiront bientôt. (entrer)</a:t>
            </a:r>
          </a:p>
          <a:p>
            <a:r>
              <a:rPr lang="fr-CA" sz="2000" dirty="0" smtClean="0"/>
              <a:t>Elles </a:t>
            </a:r>
            <a:r>
              <a:rPr lang="fr-CA" sz="2000" dirty="0" smtClean="0"/>
              <a:t>__________________________ </a:t>
            </a:r>
            <a:r>
              <a:rPr lang="fr-CA" sz="2000" dirty="0" smtClean="0"/>
              <a:t>leurs amis pour les inviter à venir regarder         </a:t>
            </a:r>
          </a:p>
          <a:p>
            <a:r>
              <a:rPr lang="fr-CA" sz="2000" dirty="0" smtClean="0"/>
              <a:t>        le match chez elles. (appeler)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552" y="1052736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400" b="1" i="1" dirty="0" smtClean="0"/>
              <a:t>Laçons nos patins, il est l’heure de nous entraîner!</a:t>
            </a:r>
            <a:endParaRPr lang="fr-CA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556792"/>
            <a:ext cx="80648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Le hockey occupe une très grande place dans la vie de beaucoup de Québécois et Québécoises. Le Canadien a été un des premiers six équipes de la Ligue Nationale du Hockey (LNH) et c’est grâce à eux que le hockey a connu un si grand succès au Québec. Cette équipe a contribué à la popularité du sport et elle a donné à tous les habitants de la province de quoi être fiers! Le Canadien joue toujours à guichets-fermés et il rassemble des amateurs de toutes sortes. Le vocabulaire de hockey a même donné naissance à plusieurs expressions dans la vie courante. </a:t>
            </a:r>
          </a:p>
          <a:p>
            <a:endParaRPr lang="fr-CA" dirty="0" smtClean="0"/>
          </a:p>
          <a:p>
            <a:r>
              <a:rPr lang="fr-CA" i="1" dirty="0" smtClean="0"/>
              <a:t>Accrocher ses patins </a:t>
            </a:r>
            <a:r>
              <a:rPr lang="fr-CA" dirty="0" smtClean="0"/>
              <a:t>– Se retirer de la vie active / Prendre sa retraite</a:t>
            </a:r>
          </a:p>
          <a:p>
            <a:r>
              <a:rPr lang="fr-CA" i="1" dirty="0" smtClean="0"/>
              <a:t>Être vite sur ses patins</a:t>
            </a:r>
            <a:r>
              <a:rPr lang="fr-CA" dirty="0" smtClean="0"/>
              <a:t> – Penser, agir rapidement</a:t>
            </a:r>
          </a:p>
          <a:p>
            <a:r>
              <a:rPr lang="fr-CA" i="1" dirty="0" smtClean="0"/>
              <a:t>Avoir le gros bout du bâton </a:t>
            </a:r>
            <a:r>
              <a:rPr lang="fr-CA" dirty="0" smtClean="0"/>
              <a:t>– Avoir l’avantage</a:t>
            </a:r>
          </a:p>
          <a:p>
            <a:r>
              <a:rPr lang="fr-CA" i="1" dirty="0" smtClean="0"/>
              <a:t>Parler dans la casque à quelqu’un </a:t>
            </a:r>
            <a:r>
              <a:rPr lang="fr-CA" dirty="0" smtClean="0"/>
              <a:t>– Parler de façon agressive à quelqu’un parce </a:t>
            </a:r>
          </a:p>
          <a:p>
            <a:r>
              <a:rPr lang="fr-CA" dirty="0" smtClean="0"/>
              <a:t>                                                            qu’on est mécontent(e)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71600" y="908720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400" b="1" i="1" dirty="0" smtClean="0"/>
              <a:t>Alors on lance, on compte....c’est le but</a:t>
            </a:r>
            <a:r>
              <a:rPr lang="en-CA" sz="2400" b="1" i="1" dirty="0" smtClean="0"/>
              <a:t>!</a:t>
            </a:r>
            <a:endParaRPr lang="fr-CA" sz="2400" b="1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5373216"/>
            <a:ext cx="1906607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</TotalTime>
  <Words>641</Words>
  <Application>Microsoft Office PowerPoint</Application>
  <PresentationFormat>On-screen Show (4:3)</PresentationFormat>
  <Paragraphs>94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Le Passé Composé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Passé Composé</dc:title>
  <dc:creator>Peter Manson</dc:creator>
  <cp:lastModifiedBy>Peter Manson</cp:lastModifiedBy>
  <cp:revision>29</cp:revision>
  <dcterms:created xsi:type="dcterms:W3CDTF">2010-11-28T00:10:46Z</dcterms:created>
  <dcterms:modified xsi:type="dcterms:W3CDTF">2011-04-08T16:41:43Z</dcterms:modified>
</cp:coreProperties>
</file>